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Old Standard TT"/>
      <p:regular r:id="rId39"/>
      <p:bold r:id="rId40"/>
      <p: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bold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OldStandardTT-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OldStandardTT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6817a1c6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6817a1c6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6817a1c6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16817a1c6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16817a1c6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16817a1c6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18b002c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18b002c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16817a1b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16817a1b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18b002c6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18b002c6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18b002c6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18b002c6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1ab1fe43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1ab1fe43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1ab1fe436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1ab1fe436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1fb21f9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1fb21f9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16817a1b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16817a1b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1fb21f91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1fb21f9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16817a1b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16817a1b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1c52144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1c52144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1c521445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1c521445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1c521445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1c521445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1c521445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1c521445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1d841490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1d841490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410142f27c8f1f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410142f27c8f1f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c521445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1c521445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1c521445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c1c521445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16817a1c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16817a1c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10142f27c8f1f9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10142f27c8f1f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1fb21f91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c1fb21f91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1fb21f91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1fb21f9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1d84149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1d84149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16817a1c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16817a1c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16817a1c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16817a1c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16817a1c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16817a1c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16817a1c6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16817a1c6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16817a1c6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16817a1c6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16817a1c6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16817a1c6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rep.app/search?q=singleton&amp;filter%5Brepo%5D%5B0%5D=godotengine/godot" TargetMode="External"/><Relationship Id="rId4" Type="http://schemas.openxmlformats.org/officeDocument/2006/relationships/hyperlink" Target="https://docs.godotengine.org/" TargetMode="External"/><Relationship Id="rId5" Type="http://schemas.openxmlformats.org/officeDocument/2006/relationships/hyperlink" Target="https://www.researchgate.net/figure/Detailed-game-engine-architecture_fig2_323179176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google/guava" TargetMode="External"/><Relationship Id="rId4" Type="http://schemas.openxmlformats.org/officeDocument/2006/relationships/hyperlink" Target="https://www.google.com/url?sa=i&amp;url=https%3A%2F%2Ftowardsdatascience.com%2Fintroducing-google-guava-f295d22319f7&amp;psig=AOvVaw1fjwfPnCaaakrNiP2rBoQS&amp;ust=1710322361428000&amp;source=images&amp;cd=vfe&amp;opi=89978449&amp;ved=0CBMQjRxqFwoTCNDVkbi17oQDFQAAAAAdAAAAABA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Singleton Design Pattern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Bejenaru Dan, Rapeanu George, Cantor Alex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7700" y="873150"/>
            <a:ext cx="8508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b="1" lang="en-GB" sz="3000">
                <a:latin typeface="Helvetica Neue"/>
                <a:ea typeface="Helvetica Neue"/>
                <a:cs typeface="Helvetica Neue"/>
                <a:sym typeface="Helvetica Neue"/>
              </a:rPr>
              <a:t>Create a static creation method that acts as a constructor</a:t>
            </a:r>
            <a:r>
              <a:rPr lang="en-GB" sz="3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latin typeface="Helvetica Neue"/>
                <a:ea typeface="Helvetica Neue"/>
                <a:cs typeface="Helvetica Neue"/>
                <a:sym typeface="Helvetica Neue"/>
              </a:rPr>
              <a:t>Under the hood, this method calls the private constructor to create an object and saves it in a static field. All following calls to this method return the cached object.</a:t>
            </a: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606450" y="4632075"/>
            <a:ext cx="793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“Singleton”. Refactoring Guru, 2024, https://refactoring.guru/design-patterns/singleton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600" y="1108100"/>
            <a:ext cx="4609125" cy="322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2674950" y="146950"/>
            <a:ext cx="3794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World Analogy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4767513" y="4404950"/>
            <a:ext cx="36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https://www.scottgustafson.com/parliament-of-owls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258650" y="1108100"/>
            <a:ext cx="3687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government is a good example of the Singleton pattern.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country </a:t>
            </a:r>
            <a:r>
              <a:rPr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have only one official government.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750" y="952537"/>
            <a:ext cx="3889700" cy="354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3629250" y="170675"/>
            <a:ext cx="18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Structure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25450" y="835150"/>
            <a:ext cx="4836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Singleton’s constructor should be hidden from the client code. Calling the getInstance method should be the only way of getting the Singleton object.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606450" y="4632075"/>
            <a:ext cx="793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“Singleton”. Refactoring Guru, 2024, https://refactoring.guru/design-patterns/singleton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1405800" y="2265150"/>
            <a:ext cx="6332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Example 1 - Godot Game Engine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Game Engine?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71600"/>
            <a:ext cx="40140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A framework, designed to abstract away hardware details, specialized for game development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Provides implementations for commonly used subsystems, such as a Physics Manager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50" y="1171600"/>
            <a:ext cx="4513500" cy="19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5022263" y="3249675"/>
            <a:ext cx="368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https://www.researchgate.net/figure/Detailed-game-engine-architecture_fig2_323179176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Godot Game Engine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71600"/>
            <a:ext cx="5181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Godot is an open-source general-purpose 2D and 3D game engine designed to support all sorts of projects.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Developers can code in established programming languages, such as C++ and C#, or GDScript, a godot specific language.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Godot embraces object-oriented design at its core with its flexible scene system and Node hierarchy.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975" y="1810113"/>
            <a:ext cx="2425400" cy="28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462" y="0"/>
            <a:ext cx="1556426" cy="155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6781475" y="1442750"/>
            <a:ext cx="118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Godot logo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6181925" y="4568800"/>
            <a:ext cx="238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Nodes and Scenes system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Godot Game Engine - OS Singleton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71600"/>
            <a:ext cx="4357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Provides access to common operating system functionalities.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single instance passed across the entire application, with multiple implementations for different architectures.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288" y="1019150"/>
            <a:ext cx="4454325" cy="12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600" y="2276325"/>
            <a:ext cx="4169701" cy="25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/>
              <a:t>The Godot Game Engine - ResourceLoader &amp; Saver Singleton</a:t>
            </a:r>
            <a:endParaRPr sz="2400"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71600"/>
            <a:ext cx="4357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A singleton for loading/saving resource files.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Provides an abstraction over filesystems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, with multiple implementations for each.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Supports different types of resources(textures, sounds, scripts).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600" y="1058225"/>
            <a:ext cx="4128701" cy="11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063" y="2234750"/>
            <a:ext cx="2791767" cy="26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/>
              <a:t>The Godot Game Engine - Physics3DManager Singleton</a:t>
            </a:r>
            <a:endParaRPr sz="2400"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71600"/>
            <a:ext cx="4357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A singleton for managing PhysicsServer3D implementations.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Manages and simulates physics interactions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Integrated with the node/scene system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950" y="1171598"/>
            <a:ext cx="4251325" cy="11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613" y="2545648"/>
            <a:ext cx="2593992" cy="247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/>
              <a:t>The Godot Game Engine - RenderingServer Singleton</a:t>
            </a:r>
            <a:endParaRPr sz="2400"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71600"/>
            <a:ext cx="4357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Singleton that manages client-side rendering tasks.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Offers granular control over rendering tasks, bypassing the node/scene system.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725" y="1190775"/>
            <a:ext cx="4478275" cy="113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292" y="2323625"/>
            <a:ext cx="2375147" cy="270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00" y="319825"/>
            <a:ext cx="6899590" cy="43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06450" y="4632075"/>
            <a:ext cx="793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“Singleton”. Refactoring Guru, 2024, https://refactoring.guru/design-patterns/singleton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/>
              <a:t>The Godot Game Engine - AudioServer Singleton</a:t>
            </a:r>
            <a:endParaRPr sz="2400"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71600"/>
            <a:ext cx="4357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Singleton that manages all audio operations.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Plays music, sound effects, audio cues.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Provides control over audio mixing and effects.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00" y="1171606"/>
            <a:ext cx="4474500" cy="118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363" y="2471722"/>
            <a:ext cx="3436777" cy="248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18827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Example 2 - Guava: Google Core Libraries for Java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itHub - google/guava: Google core libraries for Java"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925" y="2663300"/>
            <a:ext cx="3878850" cy="19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guava?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71600"/>
            <a:ext cx="8128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Guava, developed by Google, is a popular Java programming library known for its versatility and utility. Key features: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Enhanced Collections: Guava enriches Java collections with advanced functionalities.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Functional Programming Tools: Guava simplifies functional programming in Java.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Concurrency Management: Guava facilitates concurrent programming with efficient utilities.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Hashing and Caching: Offers efficient hashing algorithms and caching mechanisms.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Graphs: a library for modeling graph-structured data, that is, entities and the relationships between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Introducing Google Guava. Guava is an open-source “Collection… | by Mohit  Sharma | Towards Data Science"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600" y="-27325"/>
            <a:ext cx="2898650" cy="1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Guava Charsets.java S</a:t>
            </a:r>
            <a:r>
              <a:rPr lang="en-GB"/>
              <a:t>ingleton</a:t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171600"/>
            <a:ext cx="463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</a:t>
            </a:r>
            <a:r>
              <a:rPr lang="en-GB"/>
              <a:t>harset = character set and it defines how characters are encoded and decoded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Constructor is private and every standard is </a:t>
            </a:r>
            <a:r>
              <a:rPr lang="en-GB"/>
              <a:t>initialized</a:t>
            </a:r>
            <a:r>
              <a:rPr lang="en-GB"/>
              <a:t> as static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Makes sense to be singleton because you want the charsets to be </a:t>
            </a:r>
            <a:r>
              <a:rPr lang="en-GB"/>
              <a:t>accessible</a:t>
            </a:r>
            <a:r>
              <a:rPr lang="en-GB"/>
              <a:t> in the entire application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225" y="514200"/>
            <a:ext cx="3769550" cy="411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Guava Natural Ordering Singleton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171600"/>
            <a:ext cx="5137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 an implementation of the Ordering class provided by Guava, which defines a natural ordering for objects that implement the Comparable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Needs to be singleton because we can have only one natural order in the whole application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225" y="206750"/>
            <a:ext cx="3389698" cy="290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087" y="3112825"/>
            <a:ext cx="3337975" cy="1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UsingToStringOrdering Singleton</a:t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11700" y="1171600"/>
            <a:ext cx="4147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Similar with the one from before, used to establish the ordering of strings through the whole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Needs to be singleton because we can have only one string order in the whole application</a:t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451" y="1058225"/>
            <a:ext cx="4194776" cy="370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Absent</a:t>
            </a:r>
            <a:r>
              <a:rPr lang="en-GB"/>
              <a:t> Singleton</a:t>
            </a:r>
            <a:r>
              <a:rPr lang="en-GB"/>
              <a:t> 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71600"/>
            <a:ext cx="4031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Absent is declared as a final class that extends Optional&lt;T&gt;, where T is the type of the value the Optional may contain.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Absent is an Optional instance not containing a reference to any value.</a:t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575" y="1265275"/>
            <a:ext cx="3979149" cy="25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TempFileCreator Singleton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71600"/>
            <a:ext cx="4557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TempFileCreator class is designed to the creation of temporary files and directories in a secure manner.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 selects an appropriate implementation based on the platform it is running on and the available file system features.</a:t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050" y="131763"/>
            <a:ext cx="3772850" cy="487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Lightweight singleton: </a:t>
            </a:r>
            <a:r>
              <a:rPr lang="en-GB"/>
              <a:t>Enum as Singleton in Java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171600"/>
            <a:ext cx="4188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Enums in Java are lightweight singletons because they provide a simple, efficient, and thread-safe way to implement singleton instances.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Enums are often preferred over traditional singleton implementations for several reasons such as simplicity and type safety.</a:t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 b="45661" l="0" r="0" t="0"/>
          <a:stretch/>
        </p:blipFill>
        <p:spPr>
          <a:xfrm>
            <a:off x="5428925" y="3134500"/>
            <a:ext cx="2635575" cy="163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375" y="1003850"/>
            <a:ext cx="2752675" cy="202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singleton examples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171600"/>
            <a:ext cx="4646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Singleton is mostly considered an anti-pattern because it increases the level of coupling of the system, it is </a:t>
            </a:r>
            <a:r>
              <a:rPr lang="en-GB"/>
              <a:t>difficult</a:t>
            </a:r>
            <a:r>
              <a:rPr lang="en-GB"/>
              <a:t> to test and can lead to god-like objects.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Because of that, in Guava project a lot of singletons were present in the earlier versions of the project and were removed later.</a:t>
            </a:r>
            <a:endParaRPr/>
          </a:p>
        </p:txBody>
      </p:sp>
      <p:pic>
        <p:nvPicPr>
          <p:cNvPr descr="Singleton Pattern. Singleton pattern is the most simplest… | by Janitha  Tennakoon | Engineering at 99x"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20185"/>
          <a:stretch/>
        </p:blipFill>
        <p:spPr>
          <a:xfrm>
            <a:off x="5137975" y="1310600"/>
            <a:ext cx="3694326" cy="177005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6678750" y="839975"/>
            <a:ext cx="10515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Singleton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469400"/>
            <a:ext cx="8520600" cy="22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en-GB" sz="3000">
                <a:latin typeface="Helvetica Neue"/>
                <a:ea typeface="Helvetica Neue"/>
                <a:cs typeface="Helvetica Neue"/>
                <a:sym typeface="Helvetica Neue"/>
              </a:rPr>
              <a:t>creational design pattern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en-GB" sz="3000">
                <a:latin typeface="Helvetica Neue"/>
                <a:ea typeface="Helvetica Neue"/>
                <a:cs typeface="Helvetica Neue"/>
                <a:sym typeface="Helvetica Neue"/>
              </a:rPr>
              <a:t>allows defining a class which has only one instance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en-GB" sz="3000">
                <a:latin typeface="Helvetica Neue"/>
                <a:ea typeface="Helvetica Neue"/>
                <a:cs typeface="Helvetica Neue"/>
                <a:sym typeface="Helvetica Neue"/>
              </a:rPr>
              <a:t>global access point to the instance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- theory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“Singleton”. Refactoring Guru, 2024, https://refactoring.guru/design-patterns/singleton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- example 1</a:t>
            </a:r>
            <a:endParaRPr/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https://grep.app/search?q=singleton&amp;filter[repo][0]=godotengine/godot</a:t>
            </a:r>
            <a:r>
              <a:rPr lang="en-GB"/>
              <a:t>, accessed 11.03.2024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https://docs.godotengine.org/</a:t>
            </a:r>
            <a:r>
              <a:rPr lang="en-GB"/>
              <a:t>, accessed 11.03.2024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https://www.researchgate.net/figure/Detailed-game-engine-architecture_fig2_323179176</a:t>
            </a:r>
            <a:r>
              <a:rPr lang="en-GB"/>
              <a:t>, accessed 11.03.2024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- example 2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https://github.com/google/guava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https://www.google.com/url?sa=i&amp;url=https%3A%2F%2Ftowardsdatascience.com%2Fintroducing-google-guava-f295d22319f7&amp;psig=AOvVaw1fjwfPnCaaakrNiP2rBoQS&amp;ust=1710322361428000&amp;source=images&amp;cd=vfe&amp;opi=89978449&amp;ved=0CBMQjRxqFwoTCNDVkbi17oQDFQAAAAAdAAAAABAE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https://www.google.com/url?sa=i&amp;url=https%3A%2F%2Fengineering.99x.io%2Fsingleton-pattern-47bf15ff2f7f&amp;psig=AOvVaw2pBwsn1btr6lKT2k-DRhPE&amp;ust=1710276289809000&amp;source=images&amp;cd=vfe&amp;opi=89978449&amp;ved=0CBMQjRxqFwoTCLju1eeJ7YQDFQAAAAAdAAAAABAE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2078250" y="1958550"/>
            <a:ext cx="4987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Thank you for you attention!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234100" y="2256600"/>
            <a:ext cx="46758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What it’s trying to solve?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25" y="574988"/>
            <a:ext cx="8588750" cy="39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472850" y="4632100"/>
            <a:ext cx="793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“Singleton”. Refactoring Guru, 2024, https://refactoring.guru/design-patterns/singleton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63750" y="1304400"/>
            <a:ext cx="8416500" cy="25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Helvetica Neue"/>
                <a:ea typeface="Helvetica Neue"/>
                <a:cs typeface="Helvetica Neue"/>
                <a:sym typeface="Helvetica Neue"/>
              </a:rPr>
              <a:t>Ensure that a class has just a single instance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Helvetica Neue"/>
                <a:ea typeface="Helvetica Neue"/>
                <a:cs typeface="Helvetica Neue"/>
                <a:sym typeface="Helvetica Neue"/>
              </a:rPr>
              <a:t>The most common reason for this is to control access to some shared resource—for example, a database or a file.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606450" y="4632075"/>
            <a:ext cx="793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“Singleton”. Refactoring Guru, 2024, https://refactoring.guru/design-patterns/singleton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296250" y="1094100"/>
            <a:ext cx="8551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a global access point to that instance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Just like a global variable, the Singleton pattern lets you access some object from anywhere in the program. However, it also protects that instance from being overwritten by other code.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606450" y="4632075"/>
            <a:ext cx="793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“Singleton”. Refactoring Guru, 2024, https://refactoring.guru/design-patterns/singleton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699300" y="2265150"/>
            <a:ext cx="1745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How to?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2075" y="1298100"/>
            <a:ext cx="8603700" cy="25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b="1" lang="en-GB" sz="3000">
                <a:latin typeface="Helvetica Neue"/>
                <a:ea typeface="Helvetica Neue"/>
                <a:cs typeface="Helvetica Neue"/>
                <a:sym typeface="Helvetica Neue"/>
              </a:rPr>
              <a:t>Make the default constructor private</a:t>
            </a:r>
            <a:r>
              <a:rPr lang="en-GB" sz="3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000">
                <a:latin typeface="Helvetica Neue"/>
                <a:ea typeface="Helvetica Neue"/>
                <a:cs typeface="Helvetica Neue"/>
                <a:sym typeface="Helvetica Neue"/>
              </a:rPr>
              <a:t>It prevents other objects from using the new operator with the Singleton class.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06" name="Google Shape;106;p21"/>
          <p:cNvSpPr txBox="1"/>
          <p:nvPr/>
        </p:nvSpPr>
        <p:spPr>
          <a:xfrm>
            <a:off x="606450" y="4605350"/>
            <a:ext cx="793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“Singleton”. Refactoring Guru, 2024, https://refactoring.guru/design-patterns/singleton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